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 Mon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3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3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Mono-bold.fntdata"/><Relationship Id="rId23" Type="http://schemas.openxmlformats.org/officeDocument/2006/relationships/font" Target="fonts/RobotoMon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Italic.fntdata"/><Relationship Id="rId25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90d0f0a75b_7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390d0f0a75b_7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90d0f0a75b_8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390d0f0a75b_8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90d0f0a75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390d0f0a75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90d0f0a75b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390d0f0a75b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90d0f0a75b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390d0f0a75b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90d0f0a75b_7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390d0f0a75b_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a3664b5df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3a3664b5df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a3664b5df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g3a3664b5df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90d0f0a75b_8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390d0f0a75b_8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8.png"/><Relationship Id="rId5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630901" y="1142051"/>
            <a:ext cx="78822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355"/>
              <a:t>Automated Customer Reviews</a:t>
            </a:r>
            <a:br>
              <a:rPr lang="en" sz="4355"/>
            </a:br>
            <a:r>
              <a:rPr lang="en" sz="2155"/>
              <a:t>by</a:t>
            </a:r>
            <a:endParaRPr sz="2155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755"/>
              <a:t>GROUP 4</a:t>
            </a:r>
            <a:endParaRPr sz="2755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487750" y="3194650"/>
            <a:ext cx="2106900" cy="14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Maria Eduarda</a:t>
            </a:r>
            <a:br>
              <a:rPr lang="en"/>
            </a:br>
            <a:r>
              <a:rPr lang="en"/>
              <a:t>Sandra</a:t>
            </a:r>
            <a:br>
              <a:rPr lang="en"/>
            </a:br>
            <a:r>
              <a:rPr lang="en"/>
              <a:t>Sofia</a:t>
            </a:r>
            <a:br>
              <a:rPr lang="en"/>
            </a:br>
            <a:r>
              <a:rPr lang="en"/>
              <a:t>Tiago</a:t>
            </a:r>
            <a:endParaRPr/>
          </a:p>
        </p:txBody>
      </p:sp>
      <p:pic>
        <p:nvPicPr>
          <p:cNvPr id="56" name="Google Shape;56;p13" title="Gemini_Generated_Image_nm7w2hnm7w2hnm7w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024939">
            <a:off x="7961900" y="3950451"/>
            <a:ext cx="1644048" cy="1644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45678"/>
              <a:buNone/>
            </a:pPr>
            <a:r>
              <a:rPr lang="en"/>
              <a:t>Model 2 - K-Means &amp; Sentence Embeddings on Category</a:t>
            </a:r>
            <a:endParaRPr b="1" sz="90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/>
        </p:nvSpPr>
        <p:spPr>
          <a:xfrm>
            <a:off x="371000" y="1146000"/>
            <a:ext cx="84612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Chosen Method: ⭐ K-Means on Sentence Embeddings of the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category</a:t>
            </a:r>
            <a:r>
              <a:rPr lang="en">
                <a:solidFill>
                  <a:schemeClr val="dk1"/>
                </a:solidFill>
              </a:rPr>
              <a:t> column only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2160550" y="1662600"/>
            <a:ext cx="3733200" cy="18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4. </a:t>
            </a:r>
            <a:r>
              <a:rPr b="1" lang="en" sz="1200">
                <a:solidFill>
                  <a:schemeClr val="dk1"/>
                </a:solidFill>
              </a:rPr>
              <a:t>Manually named clusters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Based on top category terms and sample products:</a:t>
            </a:r>
            <a:endParaRPr sz="1100">
              <a:solidFill>
                <a:schemeClr val="dk1"/>
              </a:solidFill>
            </a:endParaRPr>
          </a:p>
          <a:p>
            <a:pPr indent="-298450" lvl="0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Smart Home / Audio</a:t>
            </a:r>
            <a:endParaRPr sz="1100">
              <a:solidFill>
                <a:schemeClr val="dk1"/>
              </a:solidFill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Fire HD Tablets</a:t>
            </a:r>
            <a:endParaRPr sz="1100">
              <a:solidFill>
                <a:schemeClr val="dk1"/>
              </a:solidFill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Classic Fire Tablets</a:t>
            </a:r>
            <a:endParaRPr sz="1100">
              <a:solidFill>
                <a:schemeClr val="dk1"/>
              </a:solidFill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Batteries</a:t>
            </a:r>
            <a:endParaRPr sz="1100">
              <a:solidFill>
                <a:schemeClr val="dk1"/>
              </a:solidFill>
            </a:endParaRPr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Kindle E-readers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175" y="3588500"/>
            <a:ext cx="8341601" cy="14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2 - Evaluation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How We Evaluated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Visual inspection of cluster content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Manual validation of category coherence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Check if cluster names match real Amazon ecosystems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Why It Makes Sense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“Fire Tablets” and “Kindle” devices group naturally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“Batteries” consistently isolated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Smart-Home products cluster around Alexa ecosystem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Result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" sz="1100">
                <a:solidFill>
                  <a:schemeClr val="dk1"/>
                </a:solidFill>
              </a:rPr>
              <a:t>➡️ </a:t>
            </a:r>
            <a:r>
              <a:rPr b="1" lang="en" sz="1100">
                <a:solidFill>
                  <a:schemeClr val="dk1"/>
                </a:solidFill>
              </a:rPr>
              <a:t>Clean, interpretable, stable clusters</a:t>
            </a:r>
            <a:r>
              <a:rPr lang="en" sz="1100">
                <a:solidFill>
                  <a:schemeClr val="dk1"/>
                </a:solidFill>
              </a:rPr>
              <a:t> suitable for generating summaries.</a:t>
            </a:r>
            <a:endParaRPr b="1" sz="1305">
              <a:solidFill>
                <a:schemeClr val="dk1"/>
              </a:solidFill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5175" y="937512"/>
            <a:ext cx="4367124" cy="278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3: FLAN T5 small</a:t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5326375" y="571500"/>
            <a:ext cx="3675900" cy="45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en" sz="1360"/>
              <a:t>We chose this model because it is instruction-tuned, lightweight and supports text-to-text </a:t>
            </a:r>
            <a:r>
              <a:rPr lang="en" sz="1360"/>
              <a:t>tasks</a:t>
            </a:r>
            <a:r>
              <a:rPr lang="en" sz="1360"/>
              <a:t> like summarization and recommendation. </a:t>
            </a:r>
            <a:endParaRPr sz="1360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t/>
            </a:r>
            <a:endParaRPr sz="136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t/>
            </a:r>
            <a:endParaRPr sz="136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60"/>
              <a:t>The output was not as expected and not satisfactory, so that we had tried different prompts and to fine tune with LoRA</a:t>
            </a:r>
            <a:endParaRPr sz="136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36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60"/>
              <a:t>The results were not optimized but rather getting worse to hallucinations etc.</a:t>
            </a:r>
            <a:endParaRPr sz="136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36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60"/>
              <a:t>We learned that the small FLAN T5 is ultra sensitive to:</a:t>
            </a:r>
            <a:endParaRPr sz="136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60"/>
              <a:t>Too strict rules and long prompts, complex instructions = It tended to repeat product names.</a:t>
            </a:r>
            <a:endParaRPr sz="136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36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3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260"/>
              <a:buNone/>
            </a:pPr>
            <a:r>
              <a:t/>
            </a:r>
            <a:endParaRPr sz="1160"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3606" y="116131"/>
            <a:ext cx="1352776" cy="202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 title="imag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975" y="2336450"/>
            <a:ext cx="5105398" cy="274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3: GPT-3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71000" y="1017725"/>
            <a:ext cx="3764700" cy="20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The problem: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Too many unstructured reviews, high-volume data;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Creation of a single datafile generated from the outputs of previous tasks.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Initial trials started with FLAN-T5, failed due to limited context windows.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Handling text volume for comprehensive </a:t>
            </a:r>
            <a:r>
              <a:rPr lang="en" sz="1100">
                <a:solidFill>
                  <a:schemeClr val="dk1"/>
                </a:solidFill>
              </a:rPr>
              <a:t>analysis</a:t>
            </a:r>
            <a:r>
              <a:rPr lang="en" sz="1100">
                <a:solidFill>
                  <a:schemeClr val="dk1"/>
                </a:solidFill>
              </a:rPr>
              <a:t> and comparison.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43" name="Google Shape;143;p25"/>
          <p:cNvSpPr txBox="1"/>
          <p:nvPr/>
        </p:nvSpPr>
        <p:spPr>
          <a:xfrm>
            <a:off x="371000" y="3231375"/>
            <a:ext cx="4209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GPT-3 was chosen to provide a different take on the problem.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*</a:t>
            </a:r>
            <a:r>
              <a:rPr b="1" lang="en" sz="1000">
                <a:solidFill>
                  <a:schemeClr val="dk1"/>
                </a:solidFill>
              </a:rPr>
              <a:t>Another member was already working with a FLAN model and improving it.</a:t>
            </a:r>
            <a:endParaRPr b="1" sz="1000">
              <a:solidFill>
                <a:schemeClr val="dk1"/>
              </a:solidFill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399" y="3231375"/>
            <a:ext cx="3018575" cy="12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 title="Gemini_Generated_Image_mjvx0fmjvx0fmjv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115400" y="2928676"/>
            <a:ext cx="2028600" cy="20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/>
        </p:nvSpPr>
        <p:spPr>
          <a:xfrm>
            <a:off x="4698866" y="2987966"/>
            <a:ext cx="1626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0000"/>
                </a:solidFill>
              </a:rPr>
              <a:t>FLAN output example:</a:t>
            </a:r>
            <a:endParaRPr b="1" sz="700">
              <a:solidFill>
                <a:srgbClr val="FF0000"/>
              </a:solidFill>
            </a:endParaRPr>
          </a:p>
        </p:txBody>
      </p:sp>
      <p:pic>
        <p:nvPicPr>
          <p:cNvPr id="147" name="Google Shape;147;p25" title="Gemini_Generated_Image_t1fgmxt1fgmxt1fg-removebg-preview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8525" y="155950"/>
            <a:ext cx="2945900" cy="294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3: </a:t>
            </a:r>
            <a:endParaRPr/>
          </a:p>
        </p:txBody>
      </p:sp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3: GPT-3 - Evaluation</a:t>
            </a:r>
            <a:endParaRPr/>
          </a:p>
        </p:txBody>
      </p:sp>
      <p:pic>
        <p:nvPicPr>
          <p:cNvPr id="154" name="Google Shape;154;p26" title="Gemini_Generated_Image_zb24i9zb24i9zb24-removebg-preview(1).png"/>
          <p:cNvPicPr preferRelativeResize="0"/>
          <p:nvPr/>
        </p:nvPicPr>
        <p:blipFill rotWithShape="1">
          <a:blip r:embed="rId3">
            <a:alphaModFix/>
          </a:blip>
          <a:srcRect b="11486" l="21507" r="21490" t="16092"/>
          <a:stretch/>
        </p:blipFill>
        <p:spPr>
          <a:xfrm>
            <a:off x="7609125" y="339268"/>
            <a:ext cx="838575" cy="106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71000" y="1949313"/>
            <a:ext cx="3494100" cy="19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Picked GPT-3, larger context window, strong multi-step instruction handling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Pre-processed data in Python/Pandas to aggregate reviews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 sz="1100">
                <a:solidFill>
                  <a:schemeClr val="dk1"/>
                </a:solidFill>
              </a:rPr>
              <a:t>Comprehensive system prompt enabling the model to rank, compare, extract complaints, and generate a full article from the output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4475" y="1017725"/>
            <a:ext cx="4603519" cy="3820975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7" name="Google Shape;157;p26"/>
          <p:cNvSpPr/>
          <p:nvPr/>
        </p:nvSpPr>
        <p:spPr>
          <a:xfrm>
            <a:off x="4275487" y="1575575"/>
            <a:ext cx="673200" cy="136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/>
          <p:nvPr/>
        </p:nvSpPr>
        <p:spPr>
          <a:xfrm>
            <a:off x="4275474" y="2032352"/>
            <a:ext cx="734100" cy="136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6"/>
          <p:cNvSpPr/>
          <p:nvPr/>
        </p:nvSpPr>
        <p:spPr>
          <a:xfrm>
            <a:off x="4275487" y="2489125"/>
            <a:ext cx="673200" cy="136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4235412" y="3690700"/>
            <a:ext cx="673200" cy="136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6"/>
          <p:cNvSpPr/>
          <p:nvPr/>
        </p:nvSpPr>
        <p:spPr>
          <a:xfrm>
            <a:off x="4275475" y="3968000"/>
            <a:ext cx="791400" cy="136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FC5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3: </a:t>
            </a:r>
            <a:endParaRPr/>
          </a:p>
        </p:txBody>
      </p:sp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3: GPT-3 - Extra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182075" y="1459032"/>
            <a:ext cx="4368000" cy="26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29527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</a:rPr>
              <a:t>Experimented with building a chatbot based on Task 3 as a fun exploration</a:t>
            </a:r>
            <a:br>
              <a:rPr lang="en" sz="1050">
                <a:solidFill>
                  <a:schemeClr val="dk1"/>
                </a:solidFill>
              </a:rPr>
            </a:b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</a:rPr>
              <a:t>Designed the bot to answer only questions related to the review dataset</a:t>
            </a:r>
            <a:br>
              <a:rPr lang="en" sz="1050">
                <a:solidFill>
                  <a:schemeClr val="dk1"/>
                </a:solidFill>
              </a:rPr>
            </a:b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</a:rPr>
              <a:t>Intended use: provide guidance on which products to buy—or avoid—based solely on the reviews</a:t>
            </a:r>
            <a:br>
              <a:rPr lang="en" sz="1050">
                <a:solidFill>
                  <a:schemeClr val="dk1"/>
                </a:solidFill>
              </a:rPr>
            </a:b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</a:rPr>
              <a:t>This was not considered for the final presentation </a:t>
            </a:r>
            <a:br>
              <a:rPr lang="en" sz="1050">
                <a:solidFill>
                  <a:schemeClr val="dk1"/>
                </a:solidFill>
              </a:rPr>
            </a:br>
            <a:r>
              <a:rPr lang="en" sz="1050">
                <a:solidFill>
                  <a:schemeClr val="dk1"/>
                </a:solidFill>
              </a:rPr>
              <a:t>due to need several improvements(and more time) but it is worth mentioning.</a:t>
            </a:r>
            <a:endParaRPr sz="10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7172" y="1017725"/>
            <a:ext cx="4289124" cy="3167075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0" name="Google Shape;170;p27"/>
          <p:cNvSpPr txBox="1"/>
          <p:nvPr/>
        </p:nvSpPr>
        <p:spPr>
          <a:xfrm>
            <a:off x="4440684" y="766444"/>
            <a:ext cx="1626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5"/>
                </a:solidFill>
              </a:rPr>
              <a:t>Chatbot</a:t>
            </a:r>
            <a:r>
              <a:rPr b="1" lang="en" sz="700">
                <a:solidFill>
                  <a:schemeClr val="accent5"/>
                </a:solidFill>
              </a:rPr>
              <a:t> output:</a:t>
            </a:r>
            <a:endParaRPr b="1" sz="7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3: </a:t>
            </a:r>
            <a:endParaRPr/>
          </a:p>
        </p:txBody>
      </p:sp>
      <p:sp>
        <p:nvSpPr>
          <p:cNvPr id="176" name="Google Shape;17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3: GPT-3 - Extra</a:t>
            </a:r>
            <a:endParaRPr/>
          </a:p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182075" y="1459025"/>
            <a:ext cx="39222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15">
                <a:solidFill>
                  <a:schemeClr val="dk1"/>
                </a:solidFill>
              </a:rPr>
              <a:t>Well even though this was not considered to implement on the project for </a:t>
            </a:r>
            <a:r>
              <a:rPr b="1" lang="en" sz="3515">
                <a:solidFill>
                  <a:schemeClr val="dk1"/>
                </a:solidFill>
              </a:rPr>
              <a:t>evaluation, we think it’s still worthy of an extra point!</a:t>
            </a:r>
            <a:br>
              <a:rPr b="1" lang="en" sz="3515">
                <a:solidFill>
                  <a:schemeClr val="dk1"/>
                </a:solidFill>
              </a:rPr>
            </a:br>
            <a:br>
              <a:rPr b="1" lang="en" sz="3515">
                <a:solidFill>
                  <a:schemeClr val="dk1"/>
                </a:solidFill>
              </a:rPr>
            </a:br>
            <a:endParaRPr b="1" sz="351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1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1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1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1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15">
                <a:solidFill>
                  <a:schemeClr val="dk1"/>
                </a:solidFill>
              </a:rPr>
              <a:t>Because if we had actually managed to complete it, it would be best chatbot ever, very beautiful, very nice!</a:t>
            </a:r>
            <a:br>
              <a:rPr lang="en" sz="1050">
                <a:solidFill>
                  <a:schemeClr val="dk1"/>
                </a:solidFill>
              </a:rPr>
            </a:br>
            <a:br>
              <a:rPr lang="en" sz="1050">
                <a:solidFill>
                  <a:schemeClr val="dk1"/>
                </a:solidFill>
              </a:rPr>
            </a:br>
            <a:br>
              <a:rPr lang="en" sz="1050">
                <a:solidFill>
                  <a:schemeClr val="dk1"/>
                </a:solidFill>
              </a:rPr>
            </a:br>
            <a:br>
              <a:rPr lang="en" sz="1050">
                <a:solidFill>
                  <a:schemeClr val="dk1"/>
                </a:solidFill>
              </a:rPr>
            </a:br>
            <a:br>
              <a:rPr lang="en" sz="1050">
                <a:solidFill>
                  <a:schemeClr val="dk1"/>
                </a:solidFill>
              </a:rPr>
            </a:br>
            <a:br>
              <a:rPr lang="en" sz="1050">
                <a:solidFill>
                  <a:schemeClr val="dk1"/>
                </a:solidFill>
              </a:rPr>
            </a:br>
            <a:br>
              <a:rPr lang="en" sz="105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7172" y="1017725"/>
            <a:ext cx="4289124" cy="3167075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9" name="Google Shape;179;p28" title="Gemini_Generated_Image_7lv8r47lv8r47lv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8150" y="2767350"/>
            <a:ext cx="2204150" cy="2204150"/>
          </a:xfrm>
          <a:prstGeom prst="rect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0" name="Google Shape;180;p28"/>
          <p:cNvSpPr txBox="1"/>
          <p:nvPr/>
        </p:nvSpPr>
        <p:spPr>
          <a:xfrm>
            <a:off x="4440684" y="766444"/>
            <a:ext cx="1626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5"/>
                </a:solidFill>
              </a:rPr>
              <a:t>Chatbot output:</a:t>
            </a:r>
            <a:endParaRPr b="1" sz="700">
              <a:solidFill>
                <a:schemeClr val="accent5"/>
              </a:solidFill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5444954" y="4262675"/>
            <a:ext cx="84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E69138"/>
                </a:solidFill>
              </a:rPr>
              <a:t>Desired results</a:t>
            </a:r>
            <a:endParaRPr b="1" sz="700">
              <a:solidFill>
                <a:srgbClr val="E69138"/>
              </a:solidFill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6209650" y="4409975"/>
            <a:ext cx="390000" cy="6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D966"/>
          </a:solidFill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8"/>
          <p:cNvSpPr txBox="1"/>
          <p:nvPr>
            <p:ph idx="1" type="body"/>
          </p:nvPr>
        </p:nvSpPr>
        <p:spPr>
          <a:xfrm>
            <a:off x="241275" y="4478981"/>
            <a:ext cx="43680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750">
                <a:solidFill>
                  <a:schemeClr val="dk1"/>
                </a:solidFill>
              </a:rPr>
              <a:t>*Desired results image was AI generated.</a:t>
            </a:r>
            <a:endParaRPr b="1" i="1" sz="800">
              <a:solidFill>
                <a:schemeClr val="dk1"/>
              </a:solidFill>
            </a:endParaRPr>
          </a:p>
        </p:txBody>
      </p:sp>
      <p:pic>
        <p:nvPicPr>
          <p:cNvPr id="184" name="Google Shape;184;p28" title="Gemini_Generated_Image_pntnyapntnyapntn-removebg-preview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45850" y="3995975"/>
            <a:ext cx="1237275" cy="123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Takeaway</a:t>
            </a:r>
            <a:endParaRPr/>
          </a:p>
        </p:txBody>
      </p:sp>
      <p:sp>
        <p:nvSpPr>
          <p:cNvPr id="190" name="Google Shape;19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If we could choose freely, we would stick with </a:t>
            </a:r>
            <a:r>
              <a:rPr b="1" lang="en">
                <a:solidFill>
                  <a:schemeClr val="dk1"/>
                </a:solidFill>
              </a:rPr>
              <a:t>GPT-3</a:t>
            </a:r>
            <a:r>
              <a:rPr lang="en">
                <a:solidFill>
                  <a:schemeClr val="dk1"/>
                </a:solidFill>
              </a:rPr>
              <a:t> as our summarization model.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If we had to use an </a:t>
            </a:r>
            <a:r>
              <a:rPr b="1" lang="en">
                <a:solidFill>
                  <a:schemeClr val="dk1"/>
                </a:solidFill>
              </a:rPr>
              <a:t>existing open-source LLM,</a:t>
            </a:r>
            <a:r>
              <a:rPr lang="en">
                <a:solidFill>
                  <a:schemeClr val="dk1"/>
                </a:solidFill>
              </a:rPr>
              <a:t> our next choice would be </a:t>
            </a:r>
            <a:r>
              <a:rPr b="1" lang="en">
                <a:solidFill>
                  <a:schemeClr val="dk1"/>
                </a:solidFill>
              </a:rPr>
              <a:t>FLAN-T5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b="1" lang="en">
                <a:solidFill>
                  <a:schemeClr val="dk1"/>
                </a:solidFill>
              </a:rPr>
              <a:t>fine-tuned with LoRa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00000"/>
              <a:buChar char="●"/>
            </a:pPr>
            <a:r>
              <a:rPr lang="en">
                <a:solidFill>
                  <a:schemeClr val="dk1"/>
                </a:solidFill>
              </a:rPr>
              <a:t>Finally, we also tested BERT, but it performed the least well for this task since it is blog-style articles</a:t>
            </a:r>
            <a:endParaRPr b="1" sz="900">
              <a:solidFill>
                <a:srgbClr val="569CD6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45720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45720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THANK YOU FOR YOUR PATIENCE 🖤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“The pitch”</a:t>
            </a:r>
            <a:endParaRPr b="1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</a:rPr>
              <a:t>Automated Product Reviews — Because No One Wants to Read All That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We built a smart system that does the dirty work of online shopping: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it reads </a:t>
            </a:r>
            <a:r>
              <a:rPr i="1" lang="en" sz="1100">
                <a:solidFill>
                  <a:schemeClr val="dk1"/>
                </a:solidFill>
              </a:rPr>
              <a:t>all</a:t>
            </a:r>
            <a:r>
              <a:rPr lang="en" sz="1100">
                <a:solidFill>
                  <a:schemeClr val="dk1"/>
                </a:solidFill>
              </a:rPr>
              <a:t> the customer reviews so </a:t>
            </a:r>
            <a:r>
              <a:rPr b="1" lang="en" sz="1100">
                <a:solidFill>
                  <a:schemeClr val="dk1"/>
                </a:solidFill>
              </a:rPr>
              <a:t>you don’t have to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Our model figures out which reviews are happy, angry, or neutral, groups products into categories, picks the crowd-favorites, and then tries its absolute best to summarize everything into something readable.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Does it write perfect summaries?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…No.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But it </a:t>
            </a:r>
            <a:r>
              <a:rPr i="1" lang="en" sz="1100">
                <a:solidFill>
                  <a:schemeClr val="dk1"/>
                </a:solidFill>
              </a:rPr>
              <a:t>tries</a:t>
            </a:r>
            <a:r>
              <a:rPr lang="en" sz="1100">
                <a:solidFill>
                  <a:schemeClr val="dk1"/>
                </a:solidFill>
              </a:rPr>
              <a:t> — and honestly, that’s already better than most customers.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chemeClr val="dk1"/>
                </a:solidFill>
              </a:rPr>
              <a:t>Basically, we turned a mountain of chaotic reviews into a shopping shortcut.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Your time is saved. Your sanity is saved. You're welcome.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" sz="1100">
                <a:solidFill>
                  <a:schemeClr val="dk1"/>
                </a:solidFill>
              </a:rPr>
              <a:t>(And yes… our summaries are not exactly Shakespeare yet —</a:t>
            </a:r>
            <a:r>
              <a:rPr b="1" lang="en" sz="1100">
                <a:solidFill>
                  <a:schemeClr val="dk1"/>
                </a:solidFill>
              </a:rPr>
              <a:t>but they exist, and that’s what matters.</a:t>
            </a:r>
            <a:r>
              <a:rPr lang="en" sz="1100">
                <a:solidFill>
                  <a:schemeClr val="dk1"/>
                </a:solidFill>
              </a:rPr>
              <a:t> 😅)</a:t>
            </a:r>
            <a:endParaRPr/>
          </a:p>
        </p:txBody>
      </p:sp>
      <p:pic>
        <p:nvPicPr>
          <p:cNvPr id="63" name="Google Shape;63;p14" title="Gemini_Generated_Image_obqmg3obqmg3obqm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1650" y="2463275"/>
            <a:ext cx="2020425" cy="202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Introduction	</a:t>
            </a:r>
            <a:endParaRPr b="1"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Real-world problem: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Companies get thousands of messy, unstructured reviews and product categories. It’s nearly impossible to know </a:t>
            </a:r>
            <a:r>
              <a:rPr i="1" lang="en" sz="1100">
                <a:solidFill>
                  <a:schemeClr val="dk1"/>
                </a:solidFill>
              </a:rPr>
              <a:t>which products customers truly love</a:t>
            </a:r>
            <a:r>
              <a:rPr lang="en" sz="1100">
                <a:solidFill>
                  <a:schemeClr val="dk1"/>
                </a:solidFill>
              </a:rPr>
              <a:t> and </a:t>
            </a:r>
            <a:r>
              <a:rPr i="1" lang="en" sz="1100">
                <a:solidFill>
                  <a:schemeClr val="dk1"/>
                </a:solidFill>
              </a:rPr>
              <a:t>why</a:t>
            </a:r>
            <a:r>
              <a:rPr lang="en" sz="1100">
                <a:solidFill>
                  <a:schemeClr val="dk1"/>
                </a:solidFill>
              </a:rPr>
              <a:t> without an automated system.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How the models fit together: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Model 1 (Sentiment Classifier):</a:t>
            </a:r>
            <a:r>
              <a:rPr lang="en" sz="1100">
                <a:solidFill>
                  <a:schemeClr val="dk1"/>
                </a:solidFill>
              </a:rPr>
              <a:t> Labels every review as positive/neutral/negative.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Model 2 (Product Clustering):</a:t>
            </a:r>
            <a:r>
              <a:rPr lang="en" sz="1100">
                <a:solidFill>
                  <a:schemeClr val="dk1"/>
                </a:solidFill>
              </a:rPr>
              <a:t> Groups products into 5 meaningful meta-categories.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Model 3 (Ranking + Summarization LLM):</a:t>
            </a:r>
            <a:r>
              <a:rPr lang="en" sz="1100">
                <a:solidFill>
                  <a:schemeClr val="dk1"/>
                </a:solidFill>
              </a:rPr>
              <a:t> Uses outputs from both models to identify the </a:t>
            </a:r>
            <a:r>
              <a:rPr b="1" lang="en" sz="1100">
                <a:solidFill>
                  <a:schemeClr val="dk1"/>
                </a:solidFill>
              </a:rPr>
              <a:t>top 3 products per cluster</a:t>
            </a:r>
            <a:r>
              <a:rPr lang="en" sz="1100">
                <a:solidFill>
                  <a:schemeClr val="dk1"/>
                </a:solidFill>
              </a:rPr>
              <a:t> and generate human-friendly summaries of what customers say.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How model design choices affect each other: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Clean clusters → fair product comparison → better rankings.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Accurate sentiment labels → the LLM selects the right “top products.”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The LLM depends on high-quality outputs from Models 1 &amp; 2 to generate correct and useful summaries.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b="1" lang="en" sz="1100">
                <a:solidFill>
                  <a:schemeClr val="dk1"/>
                </a:solidFill>
              </a:rPr>
              <a:t>Methodology :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We built a 3-model pipeline that combines sentiment analysis, semantic clustering, and LLM summarization to automatically reveal and explain the best products in each category.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69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Our </a:t>
            </a:r>
            <a:r>
              <a:rPr lang="en"/>
              <a:t>Pipeline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128000" y="842450"/>
            <a:ext cx="2866800" cy="3792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Three .csv files</a:t>
            </a:r>
            <a:endParaRPr b="1" sz="1500"/>
          </a:p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Clean &amp; Preprocessing:</a:t>
            </a:r>
            <a:endParaRPr b="1" sz="15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Remove all unnecessary columns, duplicates + normalize and lowercase</a:t>
            </a:r>
            <a:endParaRPr sz="1500"/>
          </a:p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3.	Classifier: </a:t>
            </a:r>
            <a:endParaRPr b="1" sz="15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Rebalanced with SMOTE</a:t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4.  	Clustering: </a:t>
            </a:r>
            <a:endParaRPr b="1" sz="15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Sentence - </a:t>
            </a:r>
            <a:r>
              <a:rPr lang="en" sz="1500"/>
              <a:t>Embeddings + KMeans</a:t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5.  	Using existing LLMs:</a:t>
            </a:r>
            <a:endParaRPr b="1" sz="15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GPT/ FLAN T5 small/ BART</a:t>
            </a:r>
            <a:endParaRPr sz="1500"/>
          </a:p>
        </p:txBody>
      </p:sp>
      <p:pic>
        <p:nvPicPr>
          <p:cNvPr id="76" name="Google Shape;76;p16" title="ChatGPT Image Nov 14, 2025, 05_47_57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7200" y="842438"/>
            <a:ext cx="5844399" cy="401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500"/>
              <a:t>Model 1</a:t>
            </a:r>
            <a:endParaRPr b="1" sz="2500"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Goal:</a:t>
            </a:r>
            <a:r>
              <a:rPr lang="en" sz="1100">
                <a:solidFill>
                  <a:schemeClr val="dk1"/>
                </a:solidFill>
              </a:rPr>
              <a:t> Classify customer reviews into </a:t>
            </a:r>
            <a:r>
              <a:rPr b="1" lang="en" sz="1100">
                <a:solidFill>
                  <a:schemeClr val="dk1"/>
                </a:solidFill>
              </a:rPr>
              <a:t>positive / neutral / negative</a:t>
            </a:r>
            <a:r>
              <a:rPr lang="en" sz="1100">
                <a:solidFill>
                  <a:schemeClr val="dk1"/>
                </a:solidFill>
              </a:rPr>
              <a:t> to improve product insights.</a:t>
            </a:r>
            <a:br>
              <a:rPr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Steps: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Combined title + text → cleaned text (lowercase, remove HTML/URLs).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TF-IDF (1–3 grams, 50k features) to convert text into signals.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LinearSVC with balanced classes for stronger generalization.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Why it works:</a:t>
            </a:r>
            <a:br>
              <a:rPr b="1" lang="en" sz="1100">
                <a:solidFill>
                  <a:schemeClr val="dk1"/>
                </a:solidFill>
              </a:rPr>
            </a:b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TF-IDF captures important words + short phrases.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LinearSVC handles high-dimensional text very well.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Stratified split + balanced classes reduce bias.</a:t>
            </a:r>
            <a:endParaRPr b="1"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7875" y="2153675"/>
            <a:ext cx="3894426" cy="27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520"/>
              <a:t>Model 1 - Evaluation</a:t>
            </a:r>
            <a:endParaRPr b="1" sz="2520"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Evaluation: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Good performance on positive/negative; neutral harder (expected).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Confusion matrix shows most confusion happens around neutral.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5882" y="2287700"/>
            <a:ext cx="2972225" cy="26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Model 1 - Evaluation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Error Inspection:</a:t>
            </a:r>
            <a:br>
              <a:rPr b="1" lang="en" sz="1100">
                <a:solidFill>
                  <a:schemeClr val="dk1"/>
                </a:solidFill>
              </a:rPr>
            </a:b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Misclassified samples often ambiguous (“ok”, “works fine”, mixed sentiment).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Some reviews too short or sarcastic → hard even for humans.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endParaRPr b="1"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50" y="2715975"/>
            <a:ext cx="8832300" cy="2062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45678"/>
              <a:buNone/>
            </a:pPr>
            <a:r>
              <a:rPr lang="en"/>
              <a:t>Model 2 - </a:t>
            </a:r>
            <a:r>
              <a:rPr lang="en"/>
              <a:t>K-Means &amp; Sentence Embeddings on Category</a:t>
            </a:r>
            <a:endParaRPr b="1" sz="90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777675"/>
            <a:ext cx="8520600" cy="27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What We Tested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We ran </a:t>
            </a:r>
            <a:r>
              <a:rPr b="1" lang="en" sz="1200">
                <a:solidFill>
                  <a:schemeClr val="dk1"/>
                </a:solidFill>
              </a:rPr>
              <a:t>4 clustering experiments</a:t>
            </a:r>
            <a:r>
              <a:rPr lang="en" sz="1200">
                <a:solidFill>
                  <a:schemeClr val="dk1"/>
                </a:solidFill>
              </a:rPr>
              <a:t>, combining: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TF-IDF (unigrams/bigrams)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Dimensionality reduction (SVD)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Sentence embeddings (all-MiniLM-L6-v2)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K-Means (k = 5)</a:t>
            </a:r>
            <a:br>
              <a:rPr lang="en" sz="12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Each experiment used different combinations of </a:t>
            </a:r>
            <a:r>
              <a:rPr b="1" lang="en" sz="1200">
                <a:solidFill>
                  <a:schemeClr val="dk1"/>
                </a:solidFill>
              </a:rPr>
              <a:t>product name</a:t>
            </a:r>
            <a:r>
              <a:rPr lang="en" sz="1200">
                <a:solidFill>
                  <a:schemeClr val="dk1"/>
                </a:solidFill>
              </a:rPr>
              <a:t>, </a:t>
            </a:r>
            <a:r>
              <a:rPr b="1" lang="en" sz="1200">
                <a:solidFill>
                  <a:schemeClr val="dk1"/>
                </a:solidFill>
              </a:rPr>
              <a:t>brand</a:t>
            </a:r>
            <a:r>
              <a:rPr lang="en" sz="1200">
                <a:solidFill>
                  <a:schemeClr val="dk1"/>
                </a:solidFill>
              </a:rPr>
              <a:t>, and </a:t>
            </a:r>
            <a:r>
              <a:rPr b="1" lang="en" sz="1200">
                <a:solidFill>
                  <a:schemeClr val="dk1"/>
                </a:solidFill>
              </a:rPr>
              <a:t>category</a:t>
            </a:r>
            <a:r>
              <a:rPr lang="en" sz="1200">
                <a:solidFill>
                  <a:schemeClr val="dk1"/>
                </a:solidFill>
              </a:rPr>
              <a:t> text.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104" name="Google Shape;104;p20"/>
          <p:cNvSpPr txBox="1"/>
          <p:nvPr/>
        </p:nvSpPr>
        <p:spPr>
          <a:xfrm>
            <a:off x="371000" y="1146000"/>
            <a:ext cx="8461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>
                <a:solidFill>
                  <a:schemeClr val="dk1"/>
                </a:solidFill>
              </a:rPr>
              <a:t>⭐Goal: Reduce hundreds of Amazon product categories into </a:t>
            </a:r>
            <a:r>
              <a:rPr b="1" lang="en">
                <a:solidFill>
                  <a:schemeClr val="dk1"/>
                </a:solidFill>
              </a:rPr>
              <a:t>5 meaningful meta-categories </a:t>
            </a:r>
            <a:r>
              <a:rPr lang="en">
                <a:solidFill>
                  <a:schemeClr val="dk1"/>
                </a:solidFill>
              </a:rPr>
              <a:t>so the summarization model can generate one article per category.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5678"/>
              <a:buFont typeface="Arial"/>
              <a:buNone/>
            </a:pPr>
            <a:r>
              <a:rPr lang="en"/>
              <a:t>Model 2 - K-Means &amp; Sentence Embeddings on Category</a:t>
            </a:r>
            <a:endParaRPr b="1" sz="900">
              <a:solidFill>
                <a:srgbClr val="CE9178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2155150" y="1549025"/>
            <a:ext cx="4983900" cy="12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✅ Why Embeddings Win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Capture meaning (e.g., “Bluetooth speaker” ≈ “wireless speaker”)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Ignore irrelevant noise (codes, product IDs)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Produce tight, human-readable groups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371000" y="1146000"/>
            <a:ext cx="84612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Chosen Method: ⭐ K-Means on Sentence Embeddings of the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category</a:t>
            </a:r>
            <a:r>
              <a:rPr lang="en">
                <a:solidFill>
                  <a:schemeClr val="dk1"/>
                </a:solidFill>
              </a:rPr>
              <a:t> column only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2" name="Google Shape;112;p21"/>
          <p:cNvSpPr txBox="1"/>
          <p:nvPr/>
        </p:nvSpPr>
        <p:spPr>
          <a:xfrm>
            <a:off x="163550" y="2838125"/>
            <a:ext cx="4887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b="1" lang="en" sz="1200">
                <a:solidFill>
                  <a:schemeClr val="dk1"/>
                </a:solidFill>
              </a:rPr>
              <a:t>Cleaned the </a:t>
            </a:r>
            <a:r>
              <a:rPr b="1"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categories</a:t>
            </a:r>
            <a:r>
              <a:rPr b="1" lang="en" sz="1200">
                <a:solidFill>
                  <a:schemeClr val="dk1"/>
                </a:solidFill>
              </a:rPr>
              <a:t> column</a:t>
            </a:r>
            <a:endParaRPr b="1"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Split on commas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Removed extra spaces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Rejoined into a single text string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b="1" lang="en" sz="1200">
                <a:solidFill>
                  <a:schemeClr val="dk1"/>
                </a:solidFill>
              </a:rPr>
              <a:t>Converted each product’s categories into embeddings</a:t>
            </a:r>
            <a:endParaRPr b="1"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Model: </a:t>
            </a:r>
            <a:r>
              <a:rPr b="1" lang="en" sz="1200">
                <a:solidFill>
                  <a:schemeClr val="dk1"/>
                </a:solidFill>
              </a:rPr>
              <a:t>all-MiniLM-L6-v2</a:t>
            </a:r>
            <a:endParaRPr b="1"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Creates a 384-dimensional semantic vector per product</a:t>
            </a:r>
            <a:br>
              <a:rPr lang="en" sz="1200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5051150" y="2838125"/>
            <a:ext cx="37812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3. </a:t>
            </a:r>
            <a:r>
              <a:rPr b="1" lang="en" sz="1200">
                <a:solidFill>
                  <a:schemeClr val="dk1"/>
                </a:solidFill>
              </a:rPr>
              <a:t>Ran K-Means with k = 5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Grouped similar category embeddings together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Each product got a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category_cluster</a:t>
            </a:r>
            <a:r>
              <a:rPr lang="en" sz="1200">
                <a:solidFill>
                  <a:schemeClr val="dk1"/>
                </a:solidFill>
              </a:rPr>
              <a:t> label</a:t>
            </a:r>
            <a:br>
              <a:rPr lang="en" sz="1200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